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  <p:sldId id="266" r:id="rId47"/>
    <p:sldId id="267" r:id="rId48"/>
    <p:sldId id="268" r:id="rId49"/>
    <p:sldId id="269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Poppins Light" charset="1" panose="02000000000000000000"/>
      <p:regular r:id="rId11"/>
    </p:embeddedFont>
    <p:embeddedFont>
      <p:font typeface="Poppins Light Bold" charset="1" panose="02000000000000000000"/>
      <p:regular r:id="rId12"/>
    </p:embeddedFont>
    <p:embeddedFont>
      <p:font typeface="Poppins Medium" charset="1" panose="02000000000000000000"/>
      <p:regular r:id="rId13"/>
    </p:embeddedFont>
    <p:embeddedFont>
      <p:font typeface="Poppins Medium Bold" charset="1" panose="02000000000000000000"/>
      <p:regular r:id="rId14"/>
    </p:embeddedFont>
    <p:embeddedFont>
      <p:font typeface="Poppins Bold" charset="1" panose="02000000000000000000"/>
      <p:regular r:id="rId15"/>
    </p:embeddedFont>
    <p:embeddedFont>
      <p:font typeface="Lato" charset="1" panose="020F0502020204030203"/>
      <p:regular r:id="rId16"/>
    </p:embeddedFont>
    <p:embeddedFont>
      <p:font typeface="Lato Bold" charset="1" panose="020F0502020204030203"/>
      <p:regular r:id="rId17"/>
    </p:embeddedFont>
    <p:embeddedFont>
      <p:font typeface="Lato Italics" charset="1" panose="020F0502020204030203"/>
      <p:regular r:id="rId18"/>
    </p:embeddedFont>
    <p:embeddedFont>
      <p:font typeface="Lato Bold Italics" charset="1" panose="020F0502020204030203"/>
      <p:regular r:id="rId19"/>
    </p:embeddedFont>
    <p:embeddedFont>
      <p:font typeface="Alegreya" charset="1" panose="00000500000000000000"/>
      <p:regular r:id="rId20"/>
    </p:embeddedFont>
    <p:embeddedFont>
      <p:font typeface="Alegreya Bold" charset="1" panose="00000800000000000000"/>
      <p:regular r:id="rId21"/>
    </p:embeddedFont>
    <p:embeddedFont>
      <p:font typeface="Alegreya Italics" charset="1" panose="00000500000000000000"/>
      <p:regular r:id="rId22"/>
    </p:embeddedFont>
    <p:embeddedFont>
      <p:font typeface="Alegreya Bold Italics" charset="1" panose="00000800000000000000"/>
      <p:regular r:id="rId23"/>
    </p:embeddedFont>
    <p:embeddedFont>
      <p:font typeface="Poppins ExtraBold" charset="1" panose="00000900000000000000"/>
      <p:regular r:id="rId24"/>
    </p:embeddedFont>
    <p:embeddedFont>
      <p:font typeface="Poppins ExtraBold Bold" charset="1" panose="00000A00000000000000"/>
      <p:regular r:id="rId25"/>
    </p:embeddedFont>
    <p:embeddedFont>
      <p:font typeface="Poppins ExtraBold Italics" charset="1" panose="00000900000000000000"/>
      <p:regular r:id="rId26"/>
    </p:embeddedFont>
    <p:embeddedFont>
      <p:font typeface="Poppins ExtraBold Bold Italics" charset="1" panose="00000A00000000000000"/>
      <p:regular r:id="rId27"/>
    </p:embeddedFont>
    <p:embeddedFont>
      <p:font typeface="Poppins" charset="1" panose="00000500000000000000"/>
      <p:regular r:id="rId28"/>
    </p:embeddedFont>
    <p:embeddedFont>
      <p:font typeface="Poppins Bold" charset="1" panose="00000800000000000000"/>
      <p:regular r:id="rId29"/>
    </p:embeddedFont>
    <p:embeddedFont>
      <p:font typeface="Poppins Italics" charset="1" panose="00000500000000000000"/>
      <p:regular r:id="rId30"/>
    </p:embeddedFont>
    <p:embeddedFont>
      <p:font typeface="Poppins Bold Italics" charset="1" panose="00000800000000000000"/>
      <p:regular r:id="rId31"/>
    </p:embeddedFont>
    <p:embeddedFont>
      <p:font typeface="Canva Sans" charset="1" panose="020B0503030501040103"/>
      <p:regular r:id="rId32"/>
    </p:embeddedFont>
    <p:embeddedFont>
      <p:font typeface="Canva Sans Bold" charset="1" panose="020B0803030501040103"/>
      <p:regular r:id="rId33"/>
    </p:embeddedFont>
    <p:embeddedFont>
      <p:font typeface="Canva Sans Italics" charset="1" panose="020B0503030501040103"/>
      <p:regular r:id="rId34"/>
    </p:embeddedFont>
    <p:embeddedFont>
      <p:font typeface="Canva Sans Bold Italics" charset="1" panose="020B0803030501040103"/>
      <p:regular r:id="rId35"/>
    </p:embeddedFont>
    <p:embeddedFont>
      <p:font typeface="Sports World" charset="1" panose="020005030200000200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47" Target="slides/slide11.xml" Type="http://schemas.openxmlformats.org/officeDocument/2006/relationships/slide"/><Relationship Id="rId48" Target="slides/slide12.xml" Type="http://schemas.openxmlformats.org/officeDocument/2006/relationships/slide"/><Relationship Id="rId49" Target="slides/slide13.xml" Type="http://schemas.openxmlformats.org/officeDocument/2006/relationships/slide"/><Relationship Id="rId5" Target="tableStyles.xml" Type="http://schemas.openxmlformats.org/officeDocument/2006/relationships/tableStyles"/><Relationship Id="rId50" Target="slides/slide1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8811407" y="990600"/>
            <a:ext cx="6447481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500" spc="450">
                <a:solidFill>
                  <a:srgbClr val="000000"/>
                </a:solidFill>
                <a:latin typeface="Poppins Bold"/>
              </a:rPr>
              <a:t>MICRSOFT TEAMS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34433" y="1004889"/>
            <a:ext cx="12993464" cy="210257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477963" y="795336"/>
            <a:ext cx="1080415" cy="100488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224837" y="3701213"/>
            <a:ext cx="1261637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ExtraBold Bold"/>
              </a:rPr>
              <a:t>MICROSOFT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24837" y="5041183"/>
            <a:ext cx="12616379" cy="1781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 spc="600">
                <a:solidFill>
                  <a:srgbClr val="2B4A9D"/>
                </a:solidFill>
                <a:latin typeface="Poppins ExtraBold Bold"/>
              </a:rPr>
              <a:t>TEAMS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4837" y="7260387"/>
            <a:ext cx="1261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 Bold"/>
              </a:rPr>
              <a:t>THE HUB OF TEAMWORK IN OFFICE 365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9998" y="846557"/>
            <a:ext cx="15327005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</a:pPr>
            <a:r>
              <a:rPr lang="en-US" sz="3799" spc="189">
                <a:solidFill>
                  <a:srgbClr val="2B4A9D"/>
                </a:solidFill>
                <a:latin typeface="Sports World"/>
              </a:rPr>
              <a:t>WHITEBOARD IN A MICROSOFT TEAMS MEETING</a:t>
            </a:r>
          </a:p>
          <a:p>
            <a:pPr algn="ctr">
              <a:lnSpc>
                <a:spcPts val="398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9334500" y="2476500"/>
            <a:ext cx="8953500" cy="7810500"/>
            <a:chOff x="0" y="0"/>
            <a:chExt cx="3266261" cy="284929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r="r" b="b" t="t" l="l"/>
              <a:pathLst>
                <a:path h="28492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476500"/>
            <a:ext cx="8953500" cy="7810500"/>
            <a:chOff x="0" y="0"/>
            <a:chExt cx="3266261" cy="284929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r="r" b="b" t="t" l="l"/>
              <a:pathLst>
                <a:path h="28492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46618" y="5828304"/>
            <a:ext cx="3452776" cy="409674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958002" y="5934802"/>
            <a:ext cx="7706497" cy="3883749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26942" y="4273885"/>
            <a:ext cx="8187378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Lato"/>
              </a:rPr>
              <a:t>The Whiteboard is accessible in a Teams meeting by clicking on </a:t>
            </a:r>
            <a:r>
              <a:rPr lang="en-US" sz="3000" spc="150">
                <a:solidFill>
                  <a:srgbClr val="FFFFFF"/>
                </a:solidFill>
                <a:latin typeface="Lato Bold"/>
              </a:rPr>
              <a:t>share</a:t>
            </a:r>
            <a:r>
              <a:rPr lang="en-US" sz="3000" spc="150">
                <a:solidFill>
                  <a:srgbClr val="FFFFFF"/>
                </a:solidFill>
                <a:latin typeface="Lato"/>
              </a:rPr>
              <a:t> and then sharing the </a:t>
            </a:r>
            <a:r>
              <a:rPr lang="en-US" sz="3000" spc="150">
                <a:solidFill>
                  <a:srgbClr val="FFFFFF"/>
                </a:solidFill>
                <a:latin typeface="Lato Bold"/>
              </a:rPr>
              <a:t>whiteboard </a:t>
            </a:r>
            <a:r>
              <a:rPr lang="en-US" sz="3000" spc="150">
                <a:solidFill>
                  <a:srgbClr val="FFFFFF"/>
                </a:solidFill>
                <a:latin typeface="Lato"/>
              </a:rPr>
              <a:t>app.</a:t>
            </a:r>
          </a:p>
          <a:p>
            <a:pPr>
              <a:lnSpc>
                <a:spcPts val="375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26942" y="2835610"/>
            <a:ext cx="818737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TO USE THE WHITEBOARD FEATURE IN MICROSOFT TEAMS: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30510" y="1339952"/>
            <a:ext cx="14822180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900" spc="290">
                <a:solidFill>
                  <a:srgbClr val="000000"/>
                </a:solidFill>
                <a:latin typeface="Lato Italics"/>
              </a:rPr>
              <a:t> whiteboard in Microsoft Teams which allows the presenter and other users to visually present information to other colleagues.</a:t>
            </a:r>
          </a:p>
          <a:p>
            <a:pPr algn="ctr">
              <a:lnSpc>
                <a:spcPts val="3625"/>
              </a:lnSpc>
            </a:pPr>
          </a:p>
          <a:p>
            <a:pPr algn="ctr">
              <a:lnSpc>
                <a:spcPts val="3625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477121" y="3378535"/>
            <a:ext cx="8187378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The first thing to notice in the new and improved whiteboard is the content on the left-hand side. Now we can add reactions, shapes, images and even use templates.</a:t>
            </a:r>
          </a:p>
          <a:p>
            <a:pPr>
              <a:lnSpc>
                <a:spcPts val="375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9998" y="846557"/>
            <a:ext cx="15327005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</a:pPr>
            <a:r>
              <a:rPr lang="en-US" sz="3799" spc="189">
                <a:solidFill>
                  <a:srgbClr val="2B4A9D"/>
                </a:solidFill>
                <a:latin typeface="Sports World"/>
              </a:rPr>
              <a:t>WHITEBOARD IN A MICROSOFT TEAMS MEETING</a:t>
            </a:r>
          </a:p>
          <a:p>
            <a:pPr algn="ctr">
              <a:lnSpc>
                <a:spcPts val="398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9334500" y="1900022"/>
            <a:ext cx="8953500" cy="8386978"/>
            <a:chOff x="0" y="0"/>
            <a:chExt cx="3266261" cy="305959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266261" cy="3059592"/>
            </a:xfrm>
            <a:custGeom>
              <a:avLst/>
              <a:gdLst/>
              <a:ahLst/>
              <a:cxnLst/>
              <a:rect r="r" b="b" t="t" l="l"/>
              <a:pathLst>
                <a:path h="30595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3059592"/>
                  </a:lnTo>
                  <a:lnTo>
                    <a:pt x="0" y="30595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1900022"/>
            <a:ext cx="8953500" cy="8386978"/>
            <a:chOff x="0" y="0"/>
            <a:chExt cx="3266261" cy="305959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266261" cy="3059592"/>
            </a:xfrm>
            <a:custGeom>
              <a:avLst/>
              <a:gdLst/>
              <a:ahLst/>
              <a:cxnLst/>
              <a:rect r="r" b="b" t="t" l="l"/>
              <a:pathLst>
                <a:path h="30595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3059592"/>
                  </a:lnTo>
                  <a:lnTo>
                    <a:pt x="0" y="30595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42737" y="4109822"/>
            <a:ext cx="3028753" cy="558191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5253"/>
          <a:stretch>
            <a:fillRect/>
          </a:stretch>
        </p:blipFill>
        <p:spPr>
          <a:xfrm flipH="false" flipV="false" rot="0">
            <a:off x="9505995" y="4647983"/>
            <a:ext cx="8553359" cy="505799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83061" y="2281022"/>
            <a:ext cx="8187378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Lato"/>
              </a:rPr>
              <a:t>Under templates you can choose from different categories such as brainstorming or workshops.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05881" y="2281022"/>
            <a:ext cx="8187378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We can edit, delete, move things around, draw, and add shapes and text within the template.</a:t>
            </a:r>
          </a:p>
          <a:p>
            <a:pPr>
              <a:lnSpc>
                <a:spcPts val="375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9998" y="846557"/>
            <a:ext cx="15327005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</a:pPr>
            <a:r>
              <a:rPr lang="en-US" sz="3799" spc="189">
                <a:solidFill>
                  <a:srgbClr val="2B4A9D"/>
                </a:solidFill>
                <a:latin typeface="Sports World"/>
              </a:rPr>
              <a:t>WHITEBOARD IN A MICROSOFT TEAMS MEETING</a:t>
            </a:r>
          </a:p>
          <a:p>
            <a:pPr algn="ctr">
              <a:lnSpc>
                <a:spcPts val="398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9334500" y="1900022"/>
            <a:ext cx="8953500" cy="8386978"/>
            <a:chOff x="0" y="0"/>
            <a:chExt cx="3266261" cy="305959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266261" cy="3059592"/>
            </a:xfrm>
            <a:custGeom>
              <a:avLst/>
              <a:gdLst/>
              <a:ahLst/>
              <a:cxnLst/>
              <a:rect r="r" b="b" t="t" l="l"/>
              <a:pathLst>
                <a:path h="30595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3059592"/>
                  </a:lnTo>
                  <a:lnTo>
                    <a:pt x="0" y="30595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1900022"/>
            <a:ext cx="8953500" cy="8386978"/>
            <a:chOff x="0" y="0"/>
            <a:chExt cx="3266261" cy="305959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266261" cy="3059592"/>
            </a:xfrm>
            <a:custGeom>
              <a:avLst/>
              <a:gdLst/>
              <a:ahLst/>
              <a:cxnLst/>
              <a:rect r="r" b="b" t="t" l="l"/>
              <a:pathLst>
                <a:path h="30595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3059592"/>
                  </a:lnTo>
                  <a:lnTo>
                    <a:pt x="0" y="30595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03453" y="5062322"/>
            <a:ext cx="4546593" cy="473440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127669" y="4109822"/>
            <a:ext cx="3367161" cy="568690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83061" y="2281022"/>
            <a:ext cx="8187378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Lato"/>
              </a:rPr>
              <a:t>we can make the whiteboard read-only in the settings, meaning others cannot collaborate. I can also export the whiteboard as an image or open it directly in the Whiteboard app.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05881" y="2281022"/>
            <a:ext cx="8187378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We can also format the background to add colours or lines, depending on why I use the whiteboard.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9998" y="846557"/>
            <a:ext cx="15327005" cy="10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9"/>
              </a:lnSpc>
            </a:pPr>
            <a:r>
              <a:rPr lang="en-US" sz="3799" spc="189">
                <a:solidFill>
                  <a:srgbClr val="2B4A9D"/>
                </a:solidFill>
                <a:latin typeface="Sports World"/>
              </a:rPr>
              <a:t>WHITEBOARD IN A MICROSOFT TEAMS MEETING</a:t>
            </a:r>
          </a:p>
          <a:p>
            <a:pPr algn="ctr">
              <a:lnSpc>
                <a:spcPts val="398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9334500" y="1900022"/>
            <a:ext cx="8953500" cy="8386978"/>
            <a:chOff x="0" y="0"/>
            <a:chExt cx="3266261" cy="305959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266261" cy="3059592"/>
            </a:xfrm>
            <a:custGeom>
              <a:avLst/>
              <a:gdLst/>
              <a:ahLst/>
              <a:cxnLst/>
              <a:rect r="r" b="b" t="t" l="l"/>
              <a:pathLst>
                <a:path h="30595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3059592"/>
                  </a:lnTo>
                  <a:lnTo>
                    <a:pt x="0" y="30595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1900022"/>
            <a:ext cx="8953500" cy="8386978"/>
            <a:chOff x="0" y="0"/>
            <a:chExt cx="3266261" cy="305959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266261" cy="3059592"/>
            </a:xfrm>
            <a:custGeom>
              <a:avLst/>
              <a:gdLst/>
              <a:ahLst/>
              <a:cxnLst/>
              <a:rect r="r" b="b" t="t" l="l"/>
              <a:pathLst>
                <a:path h="30595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3059592"/>
                  </a:lnTo>
                  <a:lnTo>
                    <a:pt x="0" y="30595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3061" y="5119988"/>
            <a:ext cx="8137481" cy="366657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10990"/>
          <a:stretch>
            <a:fillRect/>
          </a:stretch>
        </p:blipFill>
        <p:spPr>
          <a:xfrm flipH="false" flipV="false" rot="0">
            <a:off x="9470190" y="6014822"/>
            <a:ext cx="8682119" cy="3243478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83061" y="2281022"/>
            <a:ext cx="8187378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3" indent="-323852" lvl="1">
              <a:lnSpc>
                <a:spcPts val="3750"/>
              </a:lnSpc>
              <a:buFont typeface="Arial"/>
              <a:buChar char="•"/>
            </a:pPr>
            <a:r>
              <a:rPr lang="en-US" sz="3000" spc="150">
                <a:solidFill>
                  <a:srgbClr val="FFFFFF"/>
                </a:solidFill>
                <a:latin typeface="Lato"/>
              </a:rPr>
              <a:t>Adding lines makes it easier for me to draw on the whiteboard, and I can zoom in and out depending on how big I want the lines to be.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05881" y="2281022"/>
            <a:ext cx="8187378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95406" indent="-431802" lvl="2">
              <a:lnSpc>
                <a:spcPts val="3750"/>
              </a:lnSpc>
              <a:buFont typeface="Arial"/>
              <a:buChar char="⚬"/>
            </a:pPr>
            <a:r>
              <a:rPr lang="en-US" sz="3000" spc="150">
                <a:solidFill>
                  <a:srgbClr val="FFFFFF"/>
                </a:solidFill>
                <a:latin typeface="Lato Italics"/>
              </a:rPr>
              <a:t>We add files to the whiteboard as well. When we  click the documents button, We can add a file from my OneDrive and insert it directly into the whiteboard. we can choose which slides we want to insert and even annotate the slides with a PowerPoint.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6182" y="9836474"/>
            <a:ext cx="16855636" cy="450526"/>
            <a:chOff x="0" y="0"/>
            <a:chExt cx="5701783" cy="152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r="r" b="b" t="t" l="l"/>
              <a:pathLst>
                <a:path h="152400" w="5701783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3508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075321"/>
            <a:ext cx="12168097" cy="31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44"/>
              </a:lnSpc>
            </a:pPr>
            <a:r>
              <a:rPr lang="en-US" sz="10370" spc="321">
                <a:solidFill>
                  <a:srgbClr val="333333"/>
                </a:solidFill>
                <a:latin typeface="Poppins Bold"/>
              </a:rPr>
              <a:t>Thank you</a:t>
            </a:r>
          </a:p>
          <a:p>
            <a:pPr>
              <a:lnSpc>
                <a:spcPts val="12444"/>
              </a:lnSpc>
            </a:pPr>
            <a:r>
              <a:rPr lang="en-US" sz="10370" spc="321">
                <a:solidFill>
                  <a:srgbClr val="333333"/>
                </a:solidFill>
                <a:latin typeface="Poppins Bold"/>
              </a:rPr>
              <a:t>for listening!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2916"/>
            <a:ext cx="399612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Day, Date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69668"/>
            <a:ext cx="399612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Light"/>
              </a:rPr>
              <a:t>IT, Department</a:t>
            </a:r>
          </a:p>
        </p:txBody>
      </p:sp>
      <p:sp>
        <p:nvSpPr>
          <p:cNvPr name="AutoShape 7" id="7"/>
          <p:cNvSpPr/>
          <p:nvPr/>
        </p:nvSpPr>
        <p:spPr>
          <a:xfrm rot="-5400000">
            <a:off x="4989927" y="1071454"/>
            <a:ext cx="2161958" cy="0"/>
          </a:xfrm>
          <a:prstGeom prst="line">
            <a:avLst/>
          </a:prstGeom>
          <a:ln cap="rnd" w="19050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716182" y="2176246"/>
            <a:ext cx="16855636" cy="0"/>
          </a:xfrm>
          <a:prstGeom prst="line">
            <a:avLst/>
          </a:prstGeom>
          <a:ln cap="rnd" w="19050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8288000" y="1935263"/>
            <a:ext cx="290353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333333"/>
                </a:solidFill>
                <a:latin typeface="Poppins Medium"/>
              </a:rPr>
              <a:t>STUDENT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1128319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945534" y="564843"/>
            <a:ext cx="5467595" cy="9241258"/>
            <a:chOff x="0" y="0"/>
            <a:chExt cx="1975911" cy="333965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75911" cy="3339659"/>
            </a:xfrm>
            <a:custGeom>
              <a:avLst/>
              <a:gdLst/>
              <a:ahLst/>
              <a:cxnLst/>
              <a:rect r="r" b="b" t="t" l="l"/>
              <a:pathLst>
                <a:path h="3339659" w="1975911">
                  <a:moveTo>
                    <a:pt x="0" y="0"/>
                  </a:moveTo>
                  <a:lnTo>
                    <a:pt x="1975911" y="0"/>
                  </a:lnTo>
                  <a:lnTo>
                    <a:pt x="1975911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640292" y="8460677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7509345" y="122110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45380" t="27679" r="12513" b="7960"/>
          <a:stretch>
            <a:fillRect/>
          </a:stretch>
        </p:blipFill>
        <p:spPr>
          <a:xfrm flipH="false" flipV="false" rot="0">
            <a:off x="8457493" y="1028700"/>
            <a:ext cx="9259007" cy="796072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642785" y="8989428"/>
            <a:ext cx="1073715" cy="99865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4995" y="1437720"/>
            <a:ext cx="813222" cy="75407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3207" y="3147625"/>
            <a:ext cx="675968" cy="66736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4095" y="5042833"/>
            <a:ext cx="675968" cy="59116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03620" y="6652213"/>
            <a:ext cx="406251" cy="56854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0680" y="8539926"/>
            <a:ext cx="449502" cy="449502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90181" y="1261306"/>
            <a:ext cx="6508016" cy="66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9"/>
              </a:lnSpc>
            </a:pPr>
            <a:r>
              <a:rPr lang="en-US" sz="3735">
                <a:solidFill>
                  <a:srgbClr val="2B4A9D"/>
                </a:solidFill>
                <a:latin typeface="Sports World"/>
              </a:rPr>
              <a:t>COMMUNICATE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4698" y="1738559"/>
            <a:ext cx="650801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A9D"/>
                </a:solidFill>
                <a:latin typeface="Alegreya Italics"/>
              </a:rPr>
              <a:t>through chat, meetings &amp; calls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0181" y="2995225"/>
            <a:ext cx="6508016" cy="66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9"/>
              </a:lnSpc>
            </a:pPr>
            <a:r>
              <a:rPr lang="en-US" sz="3735">
                <a:solidFill>
                  <a:srgbClr val="2B4A9D"/>
                </a:solidFill>
                <a:latin typeface="Sports World"/>
              </a:rPr>
              <a:t>collABORATE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4698" y="3567093"/>
            <a:ext cx="69329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A9D"/>
                </a:solidFill>
                <a:latin typeface="Alegreya Italics"/>
              </a:rPr>
              <a:t>with deeply integrated office 365 apps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0181" y="4825216"/>
            <a:ext cx="6508016" cy="63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9"/>
              </a:lnSpc>
            </a:pPr>
            <a:r>
              <a:rPr lang="en-US" sz="3635">
                <a:solidFill>
                  <a:srgbClr val="2B4A9D"/>
                </a:solidFill>
                <a:latin typeface="Sports World"/>
              </a:rPr>
              <a:t>CUSTOMIZE &amp; EXTEND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7725" y="5418675"/>
            <a:ext cx="6932929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2B4A9D"/>
                </a:solidFill>
                <a:latin typeface="Alegreya Italics"/>
              </a:rPr>
              <a:t>with 3rd party apps, processes and devices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7725" y="6605708"/>
            <a:ext cx="7020755" cy="61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3535">
                <a:solidFill>
                  <a:srgbClr val="2B4A9D"/>
                </a:solidFill>
                <a:latin typeface="Sports World"/>
              </a:rPr>
              <a:t>work with CONFIDENCE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7725" y="7173132"/>
            <a:ext cx="6932929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2B4A9D"/>
                </a:solidFill>
                <a:latin typeface="Alegreya Italics"/>
              </a:rPr>
              <a:t>enterprise level security, compliance and manageability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3620" y="8394002"/>
            <a:ext cx="7020755" cy="61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49"/>
              </a:lnSpc>
            </a:pPr>
            <a:r>
              <a:rPr lang="en-US" sz="3535">
                <a:solidFill>
                  <a:srgbClr val="2B4A9D"/>
                </a:solidFill>
                <a:latin typeface="Sports World"/>
              </a:rPr>
              <a:t>USE OF WhiteboArd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350625"/>
            <a:chOff x="0" y="0"/>
            <a:chExt cx="6671512" cy="23167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671512" cy="2316725"/>
            </a:xfrm>
            <a:custGeom>
              <a:avLst/>
              <a:gdLst/>
              <a:ahLst/>
              <a:cxnLst/>
              <a:rect r="r" b="b" t="t" l="l"/>
              <a:pathLst>
                <a:path h="2316725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4" id="4"/>
          <p:cNvSpPr/>
          <p:nvPr/>
        </p:nvSpPr>
        <p:spPr>
          <a:xfrm rot="-5400000">
            <a:off x="4391954" y="8529786"/>
            <a:ext cx="2209027" cy="0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5080304" y="8520261"/>
            <a:ext cx="832326" cy="0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10945153" y="8529786"/>
            <a:ext cx="2209027" cy="0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11633504" y="8520261"/>
            <a:ext cx="832326" cy="0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13872" t="44127" r="13589" b="14596"/>
          <a:stretch>
            <a:fillRect/>
          </a:stretch>
        </p:blipFill>
        <p:spPr>
          <a:xfrm flipH="false" flipV="false" rot="0">
            <a:off x="-474509" y="4701044"/>
            <a:ext cx="19237019" cy="615745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-450644" y="685800"/>
            <a:ext cx="19213154" cy="1757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4"/>
              </a:lnSpc>
            </a:pPr>
            <a:r>
              <a:rPr lang="en-US" sz="5132">
                <a:solidFill>
                  <a:srgbClr val="FFFFFF"/>
                </a:solidFill>
                <a:latin typeface="Archivo Black"/>
              </a:rPr>
              <a:t>Teams is the fastest growing business app in</a:t>
            </a:r>
          </a:p>
          <a:p>
            <a:pPr algn="ctr">
              <a:lnSpc>
                <a:spcPts val="6968"/>
              </a:lnSpc>
            </a:pPr>
            <a:r>
              <a:rPr lang="en-US" sz="4977">
                <a:solidFill>
                  <a:srgbClr val="FFFFFF"/>
                </a:solidFill>
                <a:latin typeface="Archivo Black"/>
              </a:rPr>
              <a:t> microsoft histrory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760920" y="2741438"/>
            <a:ext cx="19213154" cy="92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5332">
                <a:solidFill>
                  <a:srgbClr val="FFFFFF"/>
                </a:solidFill>
                <a:latin typeface="Archivo Black"/>
              </a:rPr>
              <a:t>87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7415826" y="2741438"/>
            <a:ext cx="19213154" cy="92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5332">
                <a:solidFill>
                  <a:srgbClr val="FFFFFF"/>
                </a:solidFill>
                <a:latin typeface="Archivo Black"/>
              </a:rPr>
              <a:t>329,000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4000" y="2741438"/>
            <a:ext cx="19213154" cy="92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5332">
                <a:solidFill>
                  <a:srgbClr val="FFFFFF"/>
                </a:solidFill>
                <a:latin typeface="Archivo Black"/>
              </a:rPr>
              <a:t>44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85923" y="2786062"/>
            <a:ext cx="19213154" cy="92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4"/>
              </a:lnSpc>
            </a:pPr>
            <a:r>
              <a:rPr lang="en-US" sz="5332">
                <a:solidFill>
                  <a:srgbClr val="FFFFFF"/>
                </a:solidFill>
                <a:latin typeface="Archivo Black"/>
              </a:rPr>
              <a:t>60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2062" y="3715525"/>
            <a:ext cx="3777377" cy="48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Organization use teams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27073" y="3793629"/>
            <a:ext cx="4637167" cy="83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Fortune 100 companies uses</a:t>
            </a:r>
          </a:p>
          <a:p>
            <a:pPr algn="ctr">
              <a:lnSpc>
                <a:spcPts val="2990"/>
              </a:lnSpc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 teams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8006" y="3782200"/>
            <a:ext cx="4069636" cy="83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Languages are supported</a:t>
            </a:r>
          </a:p>
          <a:p>
            <a:pPr algn="ctr">
              <a:lnSpc>
                <a:spcPts val="2990"/>
              </a:lnSpc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in teams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63345" y="3772675"/>
            <a:ext cx="3873580" cy="83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Customers have 10,000</a:t>
            </a:r>
          </a:p>
          <a:p>
            <a:pPr algn="ctr">
              <a:lnSpc>
                <a:spcPts val="2990"/>
              </a:lnSpc>
            </a:pPr>
            <a:r>
              <a:rPr lang="en-US" sz="2600">
                <a:solidFill>
                  <a:srgbClr val="FFFFFF"/>
                </a:solidFill>
                <a:latin typeface="Canva Sans Bold Italics"/>
              </a:rPr>
              <a:t>or more active users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-3283041" y="-3283041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-2926440" y="-292644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2700000">
            <a:off x="-3283041" y="7003959"/>
            <a:ext cx="6566081" cy="6566081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-2926440" y="7360560"/>
            <a:ext cx="5852880" cy="585288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-3283041" y="8117325"/>
            <a:ext cx="6566081" cy="6566081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2700000">
            <a:off x="-2926440" y="8473925"/>
            <a:ext cx="5852880" cy="5852880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0" y="4390766"/>
            <a:ext cx="10806272" cy="1505468"/>
            <a:chOff x="0" y="0"/>
            <a:chExt cx="3299180" cy="459623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3299180" cy="459623"/>
            </a:xfrm>
            <a:custGeom>
              <a:avLst/>
              <a:gdLst/>
              <a:ahLst/>
              <a:cxnLst/>
              <a:rect r="r" b="b" t="t" l="l"/>
              <a:pathLst>
                <a:path h="459623" w="3299180">
                  <a:moveTo>
                    <a:pt x="0" y="0"/>
                  </a:moveTo>
                  <a:lnTo>
                    <a:pt x="3299180" y="0"/>
                  </a:lnTo>
                  <a:lnTo>
                    <a:pt x="3299180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129326" y="0"/>
            <a:ext cx="8158674" cy="10287000"/>
            <a:chOff x="0" y="0"/>
            <a:chExt cx="2976306" cy="3752725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r="r" b="b" t="t" l="l"/>
              <a:pathLst>
                <a:path h="3752726" w="297630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949111" y="3648841"/>
            <a:ext cx="3884455" cy="3612913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235858" y="4562475"/>
            <a:ext cx="3747576" cy="119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FFFFFF"/>
                </a:solidFill>
                <a:latin typeface="Poppins ExtraBold Bold"/>
              </a:rPr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3312" t="17557" r="11324" b="11975"/>
          <a:stretch>
            <a:fillRect/>
          </a:stretch>
        </p:blipFill>
        <p:spPr>
          <a:xfrm flipH="false" flipV="false" rot="0">
            <a:off x="7957920" y="1260592"/>
            <a:ext cx="10330080" cy="902640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593422" y="-1676350"/>
            <a:ext cx="2728995" cy="4048756"/>
            <a:chOff x="0" y="0"/>
            <a:chExt cx="3638660" cy="539834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749132"/>
              <a:ext cx="3638660" cy="1649210"/>
              <a:chOff x="0" y="0"/>
              <a:chExt cx="2529461" cy="1146469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r="r" b="b" t="t" l="l"/>
                <a:pathLst>
                  <a:path h="1146469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3638660" cy="3848534"/>
              <a:chOff x="0" y="0"/>
              <a:chExt cx="2529461" cy="2675357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r="r" b="b" t="t" l="l"/>
                <a:pathLst>
                  <a:path h="2675357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86058" y="975477"/>
            <a:ext cx="714088" cy="66215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100170" y="870702"/>
            <a:ext cx="13307705" cy="67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 spc="379">
                <a:solidFill>
                  <a:srgbClr val="2B4A9D"/>
                </a:solidFill>
                <a:latin typeface="Sports World Bold"/>
              </a:rPr>
              <a:t>COMMUNICATE THROUGH CHAT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5696" y="1643189"/>
            <a:ext cx="1357440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Communicate across geographies language in an  organization</a:t>
            </a:r>
          </a:p>
          <a:p>
            <a:pPr>
              <a:lnSpc>
                <a:spcPts val="37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42168" y="4443539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2168" y="681605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2690939"/>
            <a:ext cx="1357440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Share information in an open and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 transparent way with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threaded persistent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   c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hannel discussion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321810"/>
            <a:ext cx="13574405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Stay in sync with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1:1 or group chats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5368684"/>
            <a:ext cx="13574405" cy="245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Communicate across geographies,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"/>
              </a:rPr>
              <a:t>    languages and organization with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"/>
              </a:rPr>
              <a:t>    </a:t>
            </a:r>
            <a:r>
              <a:rPr lang="en-US" sz="2600" spc="260">
                <a:solidFill>
                  <a:srgbClr val="13508B"/>
                </a:solidFill>
                <a:latin typeface="Lato"/>
              </a:rPr>
              <a:t>guest access, federation and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"/>
              </a:rPr>
              <a:t>    </a:t>
            </a:r>
            <a:r>
              <a:rPr lang="en-US" sz="2600" spc="260">
                <a:solidFill>
                  <a:srgbClr val="13508B"/>
                </a:solidFill>
                <a:latin typeface="Lato"/>
              </a:rPr>
              <a:t>translation</a:t>
            </a: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7435078"/>
            <a:ext cx="13574405" cy="245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Humanize the workplace with gifs,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stickers and emoji.</a:t>
            </a: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8633143"/>
            <a:ext cx="1357440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Available across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mobile, desktop, browser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 and a wide range of devices from headset to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surface hub to meeting room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93422" y="-1676350"/>
            <a:ext cx="2728995" cy="4048756"/>
            <a:chOff x="0" y="0"/>
            <a:chExt cx="3638660" cy="53983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749132"/>
              <a:ext cx="3638660" cy="1649210"/>
              <a:chOff x="0" y="0"/>
              <a:chExt cx="2529461" cy="1146469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r="r" b="b" t="t" l="l"/>
                <a:pathLst>
                  <a:path h="1146469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3638660" cy="3848534"/>
              <a:chOff x="0" y="0"/>
              <a:chExt cx="2529461" cy="2675357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r="r" b="b" t="t" l="l"/>
                <a:pathLst>
                  <a:path h="2675357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86058" y="975477"/>
            <a:ext cx="714088" cy="66215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43675" t="28093" r="13971" b="5817"/>
          <a:stretch>
            <a:fillRect/>
          </a:stretch>
        </p:blipFill>
        <p:spPr>
          <a:xfrm flipH="false" flipV="false" rot="0">
            <a:off x="8235274" y="2372406"/>
            <a:ext cx="9874125" cy="866683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100170" y="870702"/>
            <a:ext cx="13307705" cy="67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 spc="379">
                <a:solidFill>
                  <a:srgbClr val="2B4A9D"/>
                </a:solidFill>
                <a:latin typeface="Sports World Bold"/>
              </a:rPr>
              <a:t>COMMUNICATE THROUGH MEETINGS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5696" y="1618582"/>
            <a:ext cx="1357440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Communicate from anywhere with a complete meeting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2168" y="4443539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2168" y="681605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2690939"/>
            <a:ext cx="8235274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Stay connected with a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complete meeting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   solution 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supporting sharing, video and audio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conferencing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318394"/>
            <a:ext cx="13574405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Engage in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all types of meeting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- spontaneous,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 scheduled, external and large 1:manys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5454409"/>
            <a:ext cx="13574405" cy="164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Get work done faster by having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context and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  content at your fingertips.</a:t>
            </a: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6686771"/>
            <a:ext cx="1357440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Stay in know with meeting recordings with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"/>
              </a:rPr>
              <a:t>    </a:t>
            </a:r>
            <a:r>
              <a:rPr lang="en-US" sz="2600" spc="260">
                <a:solidFill>
                  <a:srgbClr val="13508B"/>
                </a:solidFill>
                <a:latin typeface="Lato"/>
              </a:rPr>
              <a:t>transcription and translation</a:t>
            </a:r>
            <a:r>
              <a:rPr lang="en-US" sz="2600" spc="260">
                <a:solidFill>
                  <a:srgbClr val="000000"/>
                </a:solidFill>
                <a:latin typeface="Lato"/>
              </a:rPr>
              <a:t>, indexed for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"/>
              </a:rPr>
              <a:t>    searching</a:t>
            </a:r>
            <a:r>
              <a:rPr lang="en-US" sz="2600" spc="260">
                <a:solidFill>
                  <a:srgbClr val="000000"/>
                </a:solidFill>
                <a:latin typeface="Lato"/>
              </a:rPr>
              <a:t>,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8318086"/>
            <a:ext cx="13574405" cy="164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Join from a range of platform and devices,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 including desktop, browser, mobile and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meeting, room devices.</a:t>
            </a:r>
          </a:p>
          <a:p>
            <a:pPr>
              <a:lnSpc>
                <a:spcPts val="325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93422" y="-1676350"/>
            <a:ext cx="2728995" cy="4048756"/>
            <a:chOff x="0" y="0"/>
            <a:chExt cx="3638660" cy="53983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749132"/>
              <a:ext cx="3638660" cy="1649210"/>
              <a:chOff x="0" y="0"/>
              <a:chExt cx="2529461" cy="1146469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r="r" b="b" t="t" l="l"/>
                <a:pathLst>
                  <a:path h="1146469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3638660" cy="3848534"/>
              <a:chOff x="0" y="0"/>
              <a:chExt cx="2529461" cy="2675357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r="r" b="b" t="t" l="l"/>
                <a:pathLst>
                  <a:path h="2675357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42630" t="27020" r="12595" b="11582"/>
          <a:stretch>
            <a:fillRect/>
          </a:stretch>
        </p:blipFill>
        <p:spPr>
          <a:xfrm flipH="false" flipV="false" rot="0">
            <a:off x="9364582" y="3404044"/>
            <a:ext cx="8923418" cy="688295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42168" y="4443539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909" y="4318394"/>
            <a:ext cx="13574405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Share and Co-author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 office and other files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 with the app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970267"/>
            <a:ext cx="675968" cy="66736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937942" y="962627"/>
            <a:ext cx="14768953" cy="67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 spc="379">
                <a:solidFill>
                  <a:srgbClr val="2B4A9D"/>
                </a:solidFill>
                <a:latin typeface="Sports World Bold"/>
              </a:rPr>
              <a:t>COLLABORATE WITH INTEGRATED OFFICE 365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7942" y="1618582"/>
            <a:ext cx="148221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Quick access to the apps you love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2168" y="681605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909" y="2983674"/>
            <a:ext cx="8235274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Access your files along with related chats and apps in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 one consolidated workspace.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909" y="5698988"/>
            <a:ext cx="13574405" cy="327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Reduce context switching with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 built in access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   to office 365 apps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- Sharepoint, One Note,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 Power BI, Planner, flow and Power Apps</a:t>
            </a: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909" y="7329033"/>
            <a:ext cx="13574405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Search across people, files and chats to find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  what you need-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 leveraging intelligence from the 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   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microsoft Grap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909" y="8837930"/>
            <a:ext cx="13574405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Keep the whole team in the loop with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email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    integration notifications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93422" y="-1676350"/>
            <a:ext cx="2728995" cy="4048756"/>
            <a:chOff x="0" y="0"/>
            <a:chExt cx="3638660" cy="53983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749132"/>
              <a:ext cx="3638660" cy="1649210"/>
              <a:chOff x="0" y="0"/>
              <a:chExt cx="2529461" cy="1146469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r="r" b="b" t="t" l="l"/>
                <a:pathLst>
                  <a:path h="1146469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3638660" cy="3848534"/>
              <a:chOff x="0" y="0"/>
              <a:chExt cx="2529461" cy="2675357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r="r" b="b" t="t" l="l"/>
                <a:pathLst>
                  <a:path h="2675357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43825" t="28634" r="12724" b="9033"/>
          <a:stretch>
            <a:fillRect/>
          </a:stretch>
        </p:blipFill>
        <p:spPr>
          <a:xfrm flipH="false" flipV="false" rot="0">
            <a:off x="9349032" y="3168171"/>
            <a:ext cx="8822069" cy="711882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5850" y="1143602"/>
            <a:ext cx="675968" cy="59116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42168" y="4443539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909" y="4318394"/>
            <a:ext cx="13574405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Add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3rd-party services 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so the team can quickly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access information when needed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7942" y="962627"/>
            <a:ext cx="14768953" cy="67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 spc="379">
                <a:solidFill>
                  <a:srgbClr val="2B4A9D"/>
                </a:solidFill>
                <a:latin typeface="Sports World Bold"/>
              </a:rPr>
              <a:t>CUSTOMIZE AND EXTEND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7942" y="1618582"/>
            <a:ext cx="148221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Personalizeed your workspace to include the apps &amp; services youu love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2168" y="681605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909" y="2983674"/>
            <a:ext cx="8235274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Customize your channels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by pinnig important files, apps or dashboard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 for easy reference.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909" y="5698988"/>
            <a:ext cx="13574405" cy="286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Integrate workflow 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to simplify processes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 and accelerate decision-making </a:t>
            </a: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909" y="7329033"/>
            <a:ext cx="13574405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Build integrated to existing buisness apps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 with the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Teams developer platform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909" y="8837930"/>
            <a:ext cx="13574405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Empower Firstline Workers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 with tools to succeed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 everyday, including schedule managemen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93422" y="-1676350"/>
            <a:ext cx="2728995" cy="4048756"/>
            <a:chOff x="0" y="0"/>
            <a:chExt cx="3638660" cy="539834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749132"/>
              <a:ext cx="3638660" cy="1649210"/>
              <a:chOff x="0" y="0"/>
              <a:chExt cx="2529461" cy="1146469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r="r" b="b" t="t" l="l"/>
                <a:pathLst>
                  <a:path h="1146469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3638660" cy="3848534"/>
              <a:chOff x="0" y="0"/>
              <a:chExt cx="2529461" cy="2675357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r="r" b="b" t="t" l="l"/>
                <a:pathLst>
                  <a:path h="2675357" w="2529461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41761" t="17575" r="13028" b="10388"/>
          <a:stretch>
            <a:fillRect/>
          </a:stretch>
        </p:blipFill>
        <p:spPr>
          <a:xfrm flipH="false" flipV="false" rot="0">
            <a:off x="9578065" y="2480448"/>
            <a:ext cx="8709935" cy="780655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2168" y="1069087"/>
            <a:ext cx="406251" cy="56854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42168" y="4443539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37942" y="962627"/>
            <a:ext cx="14768953" cy="67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 spc="379">
                <a:solidFill>
                  <a:srgbClr val="2B4A9D"/>
                </a:solidFill>
                <a:latin typeface="Sports World Bold"/>
              </a:rPr>
              <a:t>WORK WITH CONFIDENCE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7942" y="1618582"/>
            <a:ext cx="1482218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300">
                <a:solidFill>
                  <a:srgbClr val="000000"/>
                </a:solidFill>
                <a:latin typeface="Lato Italics"/>
              </a:rPr>
              <a:t>Get built-in security, compliance and manageablity from Office 365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2168" y="6816053"/>
            <a:ext cx="487056" cy="52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909" y="2983674"/>
            <a:ext cx="8235274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Global hyper- scale cloud,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 including ability for local data residency and global peering points for meeting join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909" y="4886864"/>
            <a:ext cx="13574405" cy="327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Built-in information protection,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 including ability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eDiscovery, Data Loss Prevention, legal hold, and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 audit  </a:t>
            </a: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909" y="6863678"/>
            <a:ext cx="13574405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Multi-factor authentication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 for enhanced indentity 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     protaction and secure guest access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909" y="8436610"/>
            <a:ext cx="13574405" cy="82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5" indent="-280673" lvl="1">
              <a:lnSpc>
                <a:spcPts val="325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 Italics"/>
              </a:rPr>
              <a:t>Manage  all aspects-users , usage, and setting</a:t>
            </a:r>
          </a:p>
          <a:p>
            <a:pPr>
              <a:lnSpc>
                <a:spcPts val="3250"/>
              </a:lnSpc>
            </a:pPr>
            <a:r>
              <a:rPr lang="en-US" sz="2600" spc="260">
                <a:solidFill>
                  <a:srgbClr val="13508B"/>
                </a:solidFill>
                <a:latin typeface="Lato Italics"/>
              </a:rPr>
              <a:t>     </a:t>
            </a:r>
            <a:r>
              <a:rPr lang="en-US" sz="2600" spc="260">
                <a:solidFill>
                  <a:srgbClr val="000000"/>
                </a:solidFill>
                <a:latin typeface="Lato Italics"/>
              </a:rPr>
              <a:t>in a </a:t>
            </a:r>
            <a:r>
              <a:rPr lang="en-US" sz="2600" spc="260">
                <a:solidFill>
                  <a:srgbClr val="13508B"/>
                </a:solidFill>
                <a:latin typeface="Lato Italics"/>
              </a:rPr>
              <a:t>single admin experince.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DAFSktwn2SE</dc:identifier>
  <dcterms:modified xsi:type="dcterms:W3CDTF">2011-08-01T06:04:30Z</dcterms:modified>
  <cp:revision>1</cp:revision>
  <dc:title>Micrsoft teams</dc:title>
</cp:coreProperties>
</file>